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61" r:id="rId4"/>
    <p:sldId id="262" r:id="rId5"/>
    <p:sldId id="264" r:id="rId6"/>
    <p:sldId id="277" r:id="rId7"/>
    <p:sldId id="266" r:id="rId8"/>
    <p:sldId id="276" r:id="rId9"/>
    <p:sldId id="267" r:id="rId10"/>
    <p:sldId id="268" r:id="rId11"/>
    <p:sldId id="269" r:id="rId12"/>
    <p:sldId id="270" r:id="rId13"/>
    <p:sldId id="274" r:id="rId14"/>
    <p:sldId id="271" r:id="rId15"/>
    <p:sldId id="272" r:id="rId16"/>
    <p:sldId id="273" r:id="rId17"/>
    <p:sldId id="26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889C262-C2F0-4FDF-92A8-133CE4C9FF2F}" type="datetimeFigureOut">
              <a:rPr lang="en-US" smtClean="0"/>
              <a:t>3/18/2016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slide" Target="slide2.xml"/><Relationship Id="rId18" Type="http://schemas.openxmlformats.org/officeDocument/2006/relationships/slide" Target="slide7.xml"/><Relationship Id="rId3" Type="http://schemas.openxmlformats.org/officeDocument/2006/relationships/slide" Target="slide12.xml"/><Relationship Id="rId21" Type="http://schemas.openxmlformats.org/officeDocument/2006/relationships/image" Target="../media/image7.png"/><Relationship Id="rId7" Type="http://schemas.openxmlformats.org/officeDocument/2006/relationships/slide" Target="slide14.xml"/><Relationship Id="rId12" Type="http://schemas.openxmlformats.org/officeDocument/2006/relationships/image" Target="../media/image34.jpeg"/><Relationship Id="rId17" Type="http://schemas.openxmlformats.org/officeDocument/2006/relationships/slide" Target="slide6.xml"/><Relationship Id="rId2" Type="http://schemas.openxmlformats.org/officeDocument/2006/relationships/image" Target="../media/image29.jpg"/><Relationship Id="rId16" Type="http://schemas.openxmlformats.org/officeDocument/2006/relationships/slide" Target="slide5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slide" Target="slide16.xml"/><Relationship Id="rId5" Type="http://schemas.openxmlformats.org/officeDocument/2006/relationships/slide" Target="slide13.xml"/><Relationship Id="rId15" Type="http://schemas.openxmlformats.org/officeDocument/2006/relationships/slide" Target="slide4.xml"/><Relationship Id="rId10" Type="http://schemas.openxmlformats.org/officeDocument/2006/relationships/image" Target="../media/image33.jpeg"/><Relationship Id="rId19" Type="http://schemas.openxmlformats.org/officeDocument/2006/relationships/slide" Target="slide8.xml"/><Relationship Id="rId4" Type="http://schemas.openxmlformats.org/officeDocument/2006/relationships/image" Target="../media/image30.jpeg"/><Relationship Id="rId9" Type="http://schemas.openxmlformats.org/officeDocument/2006/relationships/slide" Target="slide15.xml"/><Relationship Id="rId1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6.png"/><Relationship Id="rId7" Type="http://schemas.openxmlformats.org/officeDocument/2006/relationships/slide" Target="slide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png"/><Relationship Id="rId7" Type="http://schemas.openxmlformats.org/officeDocument/2006/relationships/image" Target="../media/image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slide" Target="slide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727201" y="2104966"/>
            <a:ext cx="5723468" cy="1828090"/>
          </a:xfrm>
        </p:spPr>
        <p:txBody>
          <a:bodyPr>
            <a:noAutofit/>
          </a:bodyPr>
          <a:lstStyle/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Is delay always</a:t>
            </a:r>
            <a: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</a:b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75656" y="3705200"/>
            <a:ext cx="6264696" cy="1596008"/>
          </a:xfrm>
        </p:spPr>
        <p:txBody>
          <a:bodyPr>
            <a:normAutofit fontScale="85000" lnSpcReduction="10000"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Matariki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Workshop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Science 20/03/16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28852" y="1888942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harmful to precision?</a:t>
            </a: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5301208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18" y="1124744"/>
            <a:ext cx="1119395" cy="98249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1021674" cy="982495"/>
          </a:xfrm>
          <a:prstGeom prst="rect">
            <a:avLst/>
          </a:prstGeom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Summary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properties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/>
          <a:stretch/>
        </p:blipFill>
        <p:spPr>
          <a:xfrm>
            <a:off x="982638" y="980728"/>
            <a:ext cx="7189762" cy="489654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43608" y="1600910"/>
            <a:ext cx="5723468" cy="1828090"/>
          </a:xfrm>
        </p:spPr>
        <p:txBody>
          <a:bodyPr>
            <a:noAutofit/>
          </a:bodyPr>
          <a:lstStyle/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Thank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for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Your</a:t>
            </a:r>
            <a: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</a:b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045259" y="1384886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!</a:t>
            </a: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3075" name="Picture 3" descr="C:\Users\niki\AppData\Local\Microsoft\Windows\INetCache\IE\1PZQMBH6\Maltese_puppy_portrait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4941168"/>
            <a:ext cx="1075837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i\AppData\Local\Microsoft\Windows\INetCache\IE\3E8BLUJN\The_Puppy[1].jpg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0027" r="20968"/>
          <a:stretch/>
        </p:blipFill>
        <p:spPr bwMode="auto">
          <a:xfrm>
            <a:off x="2058475" y="4941168"/>
            <a:ext cx="1129373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iki\AppData\Local\Microsoft\Windows\INetCache\IE\1PZQMBH6\Husky_Puppy[1].jpg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4355" r="4357" b="12096"/>
          <a:stretch/>
        </p:blipFill>
        <p:spPr bwMode="auto">
          <a:xfrm>
            <a:off x="3187848" y="4941168"/>
            <a:ext cx="922025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niki\AppData\Local\Microsoft\Windows\INetCache\IE\1PZQMBH6\Jack_Russell_Terrier_Puppy_-_Eddi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74" y="4941168"/>
            <a:ext cx="1057598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niki\AppData\Local\Microsoft\Windows\INetCache\IE\HEEOQ77Q\5170590074_714d36db83_z[1]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72" y="4941168"/>
            <a:ext cx="1179344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>
            <a:hlinkClick r:id="rId13" action="ppaction://hlinksldjump"/>
          </p:cNvPr>
          <p:cNvSpPr/>
          <p:nvPr/>
        </p:nvSpPr>
        <p:spPr>
          <a:xfrm>
            <a:off x="649578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14" action="ppaction://hlinksldjump"/>
          </p:cNvPr>
          <p:cNvSpPr/>
          <p:nvPr/>
        </p:nvSpPr>
        <p:spPr>
          <a:xfrm>
            <a:off x="684163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15" action="ppaction://hlinksldjump"/>
          </p:cNvPr>
          <p:cNvSpPr/>
          <p:nvPr/>
        </p:nvSpPr>
        <p:spPr>
          <a:xfrm>
            <a:off x="720167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16" action="ppaction://hlinksldjump"/>
          </p:cNvPr>
          <p:cNvSpPr/>
          <p:nvPr/>
        </p:nvSpPr>
        <p:spPr>
          <a:xfrm>
            <a:off x="756171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17" action="ppaction://hlinksldjump"/>
          </p:cNvPr>
          <p:cNvSpPr/>
          <p:nvPr/>
        </p:nvSpPr>
        <p:spPr>
          <a:xfrm>
            <a:off x="649578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18" action="ppaction://hlinksldjump"/>
          </p:cNvPr>
          <p:cNvSpPr/>
          <p:nvPr/>
        </p:nvSpPr>
        <p:spPr>
          <a:xfrm>
            <a:off x="684163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19" action="ppaction://hlinksldjump"/>
          </p:cNvPr>
          <p:cNvSpPr/>
          <p:nvPr/>
        </p:nvSpPr>
        <p:spPr>
          <a:xfrm>
            <a:off x="720167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20" action="ppaction://hlinksldjump"/>
          </p:cNvPr>
          <p:cNvSpPr/>
          <p:nvPr/>
        </p:nvSpPr>
        <p:spPr>
          <a:xfrm>
            <a:off x="756171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cxnSp>
        <p:nvCxnSpPr>
          <p:cNvPr id="6" name="Egyenes összekötő 5"/>
          <p:cNvCxnSpPr/>
          <p:nvPr/>
        </p:nvCxnSpPr>
        <p:spPr>
          <a:xfrm>
            <a:off x="982638" y="4941168"/>
            <a:ext cx="718976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/>
          <p:cNvCxnSpPr/>
          <p:nvPr/>
        </p:nvCxnSpPr>
        <p:spPr>
          <a:xfrm>
            <a:off x="6346816" y="4941168"/>
            <a:ext cx="0" cy="93610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Tunability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665064"/>
            <a:ext cx="3515391" cy="2340000"/>
          </a:xfr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4646"/>
            <a:ext cx="3515392" cy="234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1115616" y="4401288"/>
            <a:ext cx="2318873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434489" y="4401288"/>
            <a:ext cx="228346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5717950" y="4401288"/>
            <a:ext cx="230195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1936982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Pyragas-type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Reordering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    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  <a:blipFill rotWithShape="1">
                <a:blip r:embed="rId2"/>
                <a:stretch>
                  <a:fillRect l="-1294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4851383" y="3641580"/>
            <a:ext cx="3321017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1386016" y="3641580"/>
            <a:ext cx="3321018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0" y="2068447"/>
            <a:ext cx="3708000" cy="37368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/>
          <p:cNvSpPr/>
          <p:nvPr/>
        </p:nvSpPr>
        <p:spPr>
          <a:xfrm>
            <a:off x="1480468" y="5877272"/>
            <a:ext cx="6514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L.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A.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B.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Skagerstam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cxnSp>
        <p:nvCxnSpPr>
          <p:cNvPr id="11" name="Egyenes összekötő 10"/>
          <p:cNvCxnSpPr/>
          <p:nvPr/>
        </p:nvCxnSpPr>
        <p:spPr>
          <a:xfrm>
            <a:off x="1331640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51526E-7 L 0.29132 -0.188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94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More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studies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Plant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G.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Zhang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W. J. Lee, Int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:1865 (2012)</a:t>
            </a: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2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OPOs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coupled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phase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difference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Express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Trapped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Z.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I.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Nurdin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1510.08942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discreet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information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A. Knorr’s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given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Example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Pyragas-feedback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quasi-periodic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orbits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applied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faster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Dicke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BUT!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infers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non-Markovian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evolution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master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exists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Dynamics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should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be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investigated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semiclassically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3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Optical squeezing 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&amp;</a:t>
            </a:r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Quadratures of light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postition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momentum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Generally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</a:t>
                </a:r>
                <a:r>
                  <a:rPr lang="en-NZ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ngle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 by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oscillator phase in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190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Z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Degenerate Parametric Amplifier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Crystal with</a:t>
                </a:r>
                <a:r>
                  <a:rPr lang="en-NZ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  <m:r>
                      <a:rPr lang="hu-HU" b="0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1900" i="1">
                        <a:solidFill>
                          <a:srgbClr val="002060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light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  <a:blipFill rotWithShape="1">
                <a:blip r:embed="rId2"/>
                <a:stretch>
                  <a:fillRect l="-901" t="-1486" r="-1171" b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artalom helye 2"/>
              <p:cNvSpPr txBox="1">
                <a:spLocks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b="0" i="0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endParaRPr lang="hu-HU" sz="3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3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2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  <a:blipFill rotWithShape="1">
                <a:blip r:embed="rId2"/>
                <a:stretch>
                  <a:fillRect l="-79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Egyenes összekötő 11"/>
          <p:cNvCxnSpPr/>
          <p:nvPr/>
        </p:nvCxnSpPr>
        <p:spPr>
          <a:xfrm>
            <a:off x="1259632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1187624" y="5960313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RA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140000"/>
            <a:ext cx="5328592" cy="202281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</p:spPr>
            <p:txBody>
              <a:bodyPr>
                <a:normAutofit/>
              </a:bodyPr>
              <a:lstStyle/>
              <a:p>
                <a:r>
                  <a:rPr lang="en-NZ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  <a:blipFill rotWithShape="1">
                <a:blip r:embed="rId4"/>
                <a:stretch>
                  <a:fillRect l="-1049" t="-2871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45574"/>
            <a:ext cx="7200799" cy="955234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74005"/>
            <a:ext cx="2952328" cy="2975275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959E-6 L 0.36615 -0.25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3469E-6 L 0.28351 -0.0936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:r>
                  <a:rPr lang="hu-HU" sz="3200" i="1" dirty="0" smtClean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  <a:blipFill rotWithShape="1">
                <a:blip r:embed="rId2"/>
                <a:stretch>
                  <a:fillRect l="-1079" t="-2244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0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  <a:blipFill rotWithShape="1">
                <a:blip r:embed="rId3"/>
                <a:stretch>
                  <a:fillRect t="-707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/>
          <p:cNvSpPr/>
          <p:nvPr/>
        </p:nvSpPr>
        <p:spPr>
          <a:xfrm>
            <a:off x="1187624" y="588830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RA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endParaRPr lang="en-US" sz="1000" b="1" dirty="0"/>
          </a:p>
        </p:txBody>
      </p:sp>
      <p:cxnSp>
        <p:nvCxnSpPr>
          <p:cNvPr id="7" name="Egyenes összekötő 6"/>
          <p:cNvCxnSpPr/>
          <p:nvPr/>
        </p:nvCxnSpPr>
        <p:spPr>
          <a:xfrm>
            <a:off x="1259632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64904"/>
            <a:ext cx="6264696" cy="306846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518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8492E-6 L 0.18507 -0.1711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-85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631" t="-717" b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10994"/>
            <a:ext cx="6264696" cy="33990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2060288"/>
            <a:ext cx="2644305" cy="266485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9728"/>
            <a:ext cx="2643454" cy="266400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7086E-6 L 0.20868 -0.206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8363E-6 L 0.1401 0.2361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 fontScale="90000"/>
          </a:bodyPr>
          <a:lstStyle/>
          <a:p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2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spectra</a:t>
            </a:r>
            <a:r>
              <a:rPr lang="hu-HU" sz="6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683" y="1700808"/>
            <a:ext cx="5712634" cy="428447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/>
          <p:cNvSpPr/>
          <p:nvPr/>
        </p:nvSpPr>
        <p:spPr>
          <a:xfrm>
            <a:off x="1619672" y="6032321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RA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associated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singular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7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sz="17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7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6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	 </a:t>
                </a:r>
                <a:r>
                  <a:rPr lang="hu-HU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  <a:blipFill rotWithShape="1">
                <a:blip r:embed="rId2"/>
                <a:stretch>
                  <a:fillRect l="-915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817583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When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do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peaks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appear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?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5292080" y="3645024"/>
            <a:ext cx="2952989" cy="2034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1547664" y="1772816"/>
            <a:ext cx="4913312" cy="33843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9.25069E-7 L -0.3033 -0.1690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84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2161032" y="1660983"/>
            <a:ext cx="4821937" cy="4227322"/>
            <a:chOff x="2312400" y="1812000"/>
            <a:chExt cx="4821937" cy="4227322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2312400" y="1812000"/>
              <a:ext cx="4821937" cy="4227322"/>
              <a:chOff x="2124773" y="1628800"/>
              <a:chExt cx="4821937" cy="4227322"/>
            </a:xfrm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3360000" y="4527348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elhő 82"/>
            <p:cNvSpPr/>
            <p:nvPr/>
          </p:nvSpPr>
          <p:spPr>
            <a:xfrm>
              <a:off x="51312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31620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875600" y="3796548"/>
              <a:ext cx="174809" cy="773949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36657" y="2413093"/>
              <a:ext cx="541305" cy="1125500"/>
            </a:xfrm>
            <a:prstGeom prst="straightConnector1">
              <a:avLst/>
            </a:prstGeom>
            <a:ln w="38100" cap="rnd">
              <a:solidFill>
                <a:srgbClr val="002060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736136" y="2856000"/>
              <a:ext cx="460352" cy="66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832400" y="3601200"/>
              <a:ext cx="189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3226800" y="4660548"/>
              <a:ext cx="317708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787600" y="3615600"/>
              <a:ext cx="2118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002060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6378" r="8790" b="4526"/>
          <a:stretch/>
        </p:blipFill>
        <p:spPr>
          <a:xfrm>
            <a:off x="1240157" y="1665272"/>
            <a:ext cx="6663687" cy="4230000"/>
          </a:xfrm>
          <a:ln w="28575">
            <a:solidFill>
              <a:srgbClr val="002060"/>
            </a:solidFill>
          </a:ln>
        </p:spPr>
      </p:pic>
      <p:sp>
        <p:nvSpPr>
          <p:cNvPr id="52" name="Felhő 51"/>
          <p:cNvSpPr/>
          <p:nvPr/>
        </p:nvSpPr>
        <p:spPr>
          <a:xfrm>
            <a:off x="1834009" y="3247556"/>
            <a:ext cx="1584176" cy="359822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Felhő 52"/>
          <p:cNvSpPr/>
          <p:nvPr/>
        </p:nvSpPr>
        <p:spPr>
          <a:xfrm>
            <a:off x="2661578" y="2708920"/>
            <a:ext cx="782724" cy="51495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Felhő 53"/>
          <p:cNvSpPr/>
          <p:nvPr/>
        </p:nvSpPr>
        <p:spPr>
          <a:xfrm flipH="1">
            <a:off x="1740669" y="2707575"/>
            <a:ext cx="768209" cy="505401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Téglalap 54"/>
          <p:cNvSpPr/>
          <p:nvPr/>
        </p:nvSpPr>
        <p:spPr>
          <a:xfrm>
            <a:off x="2627784" y="2714869"/>
            <a:ext cx="85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1906017" y="3247694"/>
            <a:ext cx="142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1652415" y="2707225"/>
            <a:ext cx="952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771800" y="2204864"/>
            <a:ext cx="281140" cy="533499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2124773" y="2420888"/>
            <a:ext cx="214979" cy="315584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/>
          <p:nvPr/>
        </p:nvCxnSpPr>
        <p:spPr>
          <a:xfrm flipH="1">
            <a:off x="2508878" y="2780928"/>
            <a:ext cx="190914" cy="466766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2160000" y="1659600"/>
            <a:ext cx="4821937" cy="4227322"/>
            <a:chOff x="2124773" y="1628800"/>
            <a:chExt cx="4821937" cy="4227322"/>
          </a:xfrm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28" name="Felhő 27"/>
          <p:cNvSpPr/>
          <p:nvPr/>
        </p:nvSpPr>
        <p:spPr>
          <a:xfrm>
            <a:off x="3207600" y="4374948"/>
            <a:ext cx="3025799" cy="782244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elhő 28"/>
          <p:cNvSpPr/>
          <p:nvPr/>
        </p:nvSpPr>
        <p:spPr>
          <a:xfrm>
            <a:off x="49788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elhő 30"/>
          <p:cNvSpPr/>
          <p:nvPr/>
        </p:nvSpPr>
        <p:spPr>
          <a:xfrm flipH="1">
            <a:off x="30096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23200" y="3644148"/>
            <a:ext cx="174809" cy="773949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084257" y="2260693"/>
            <a:ext cx="541305" cy="1125500"/>
          </a:xfrm>
          <a:prstGeom prst="straightConnector1">
            <a:avLst/>
          </a:prstGeom>
          <a:ln w="38100" cap="rnd">
            <a:solidFill>
              <a:srgbClr val="002060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583736" y="2703600"/>
            <a:ext cx="460352" cy="666000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680000" y="3448800"/>
            <a:ext cx="1891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3074400" y="4508148"/>
            <a:ext cx="3177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635200" y="3463200"/>
            <a:ext cx="2118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7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églalap 37"/>
          <p:cNvSpPr/>
          <p:nvPr/>
        </p:nvSpPr>
        <p:spPr>
          <a:xfrm>
            <a:off x="1115616" y="5960313"/>
            <a:ext cx="7029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M. J. </a:t>
            </a:r>
            <a:r>
              <a:rPr lang="en-US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C. W. Gardiner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(1984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</a:t>
            </a:r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:2045 (2012)</a:t>
            </a:r>
            <a:endParaRPr lang="en-US" sz="1000" b="1" dirty="0"/>
          </a:p>
        </p:txBody>
      </p:sp>
      <p:cxnSp>
        <p:nvCxnSpPr>
          <p:cNvPr id="92" name="Egyenes összekötő 91"/>
          <p:cNvCxnSpPr/>
          <p:nvPr/>
        </p:nvCxnSpPr>
        <p:spPr>
          <a:xfrm>
            <a:off x="1187624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7919E-6 L -0.22049 -0.1445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72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2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Classical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analysis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4896544" cy="4032448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Time-delay: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steady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	 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491880" y="2492896"/>
            <a:ext cx="0" cy="2880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1" y="3870000"/>
            <a:ext cx="3428709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70000"/>
            <a:ext cx="3428710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24 L 0.00417 -0.224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jzszög">
  <a:themeElements>
    <a:clrScheme name="Rajzszög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Rajzszög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jzszö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2715</TotalTime>
  <Words>1283</Words>
  <Application>Microsoft Office PowerPoint</Application>
  <PresentationFormat>Diavetítés a képernyőre (4:3 oldalarány)</PresentationFormat>
  <Paragraphs>125</Paragraphs>
  <Slides>17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18" baseType="lpstr">
      <vt:lpstr>Rajzszög</vt:lpstr>
      <vt:lpstr>Is delay always </vt:lpstr>
      <vt:lpstr>Optical squeezing &amp; DPA</vt:lpstr>
      <vt:lpstr>DPA dynamics &amp; squeezing</vt:lpstr>
      <vt:lpstr>Coherent feedback with DPA</vt:lpstr>
      <vt:lpstr>DPA with delayed coherent feedback</vt:lpstr>
      <vt:lpstr>Squeezing spectra[1]</vt:lpstr>
      <vt:lpstr>When do these peaks appear?</vt:lpstr>
      <vt:lpstr>Comparison with previous results[1,2]</vt:lpstr>
      <vt:lpstr>Classical analysis</vt:lpstr>
      <vt:lpstr>Summary</vt:lpstr>
      <vt:lpstr>Thank you for Your </vt:lpstr>
      <vt:lpstr>Tunability</vt:lpstr>
      <vt:lpstr>Detuning and quadrature angle</vt:lpstr>
      <vt:lpstr>Effects of the phase shift</vt:lpstr>
      <vt:lpstr>Pyragas-type feedback[1,2]</vt:lpstr>
      <vt:lpstr>More previous studies</vt:lpstr>
      <vt:lpstr>Time-delayed feedback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149</cp:revision>
  <dcterms:created xsi:type="dcterms:W3CDTF">2016-02-22T19:45:39Z</dcterms:created>
  <dcterms:modified xsi:type="dcterms:W3CDTF">2016-03-17T22:23:40Z</dcterms:modified>
</cp:coreProperties>
</file>